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5246" r:id="rId2"/>
  </p:sldMasterIdLst>
  <p:notesMasterIdLst>
    <p:notesMasterId r:id="rId17"/>
  </p:notesMasterIdLst>
  <p:handoutMasterIdLst>
    <p:handoutMasterId r:id="rId18"/>
  </p:handoutMasterIdLst>
  <p:sldIdLst>
    <p:sldId id="323" r:id="rId3"/>
    <p:sldId id="308" r:id="rId4"/>
    <p:sldId id="334" r:id="rId5"/>
    <p:sldId id="335" r:id="rId6"/>
    <p:sldId id="333" r:id="rId7"/>
    <p:sldId id="340" r:id="rId8"/>
    <p:sldId id="332" r:id="rId9"/>
    <p:sldId id="283" r:id="rId10"/>
    <p:sldId id="327" r:id="rId11"/>
    <p:sldId id="337" r:id="rId12"/>
    <p:sldId id="330" r:id="rId13"/>
    <p:sldId id="329" r:id="rId14"/>
    <p:sldId id="339" r:id="rId15"/>
    <p:sldId id="338" r:id="rId1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8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18180"/>
    <a:srgbClr val="388288"/>
    <a:srgbClr val="3C8C93"/>
    <a:srgbClr val="00B19D"/>
    <a:srgbClr val="37AD47"/>
    <a:srgbClr val="00ACCD"/>
    <a:srgbClr val="E1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6" autoAdjust="0"/>
    <p:restoredTop sz="88718" autoAdjust="0"/>
  </p:normalViewPr>
  <p:slideViewPr>
    <p:cSldViewPr>
      <p:cViewPr varScale="1">
        <p:scale>
          <a:sx n="78" d="100"/>
          <a:sy n="78" d="100"/>
        </p:scale>
        <p:origin x="1022" y="62"/>
      </p:cViewPr>
      <p:guideLst>
        <p:guide orient="horz" pos="2160"/>
        <p:guide pos="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-5160" y="-108"/>
      </p:cViewPr>
      <p:guideLst>
        <p:guide orient="horz" pos="3127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A87713-E701-42C8-9A9D-D5BAE6A9FF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6F72A9-6A73-46D5-91CD-6CC364B3B8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5F8031-D9C2-4628-B90B-F5C17F9C56D4}" type="datetimeFigureOut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A446D-93C2-4DCF-AB86-7D41C12015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1732-D3F9-4824-80C5-27A906B929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E8CBA81-5B16-40F8-8CA3-55C63AEF79CE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ECCBFDE-610F-4020-9F01-687A4C042F3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C2E2873-F94F-45BD-8FFA-36BC3ACB871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EFA1ED79-0FC4-4649-B503-90F18A3AA0F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EE3E82DC-878C-44FC-9B29-C90FE16AD10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DA078DE3-E69F-433A-AD12-26E174CF777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137557EB-3D59-45B3-9B92-CDFD60C770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DE15D2-F207-4A69-BC1E-076BE2A3BA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0B8161F2-73C1-4B94-9777-EEC429A78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AFFF888-11F6-4AA3-ACC2-AE3F592BED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5A1FD414-6D38-4A46-9F48-E68C64C25E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4BFFF3C2-E563-44A9-96D4-F65DB9EEB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DCE78510-64F9-4531-97DB-F30C206A86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F850A885-E42A-4C95-B5AE-A525A4DCB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6E6802E9-1909-4D3B-9D63-DC8A49E71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605DBD4F-B359-41DD-A609-D74DBC6CE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F75DB35C-24A1-4CAB-A52B-900BBE503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2B91EC3D-1A41-440D-B89D-8823A2226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01A1EC4D-5CF3-4F81-88C9-3490119B8F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BE1BFA22-7C32-4EA2-8E3B-D415CF822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541BEEE4-64F7-4A0F-807B-EBE542F01B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88DDEE3A-860A-4688-BAD6-013831BB5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NZ" altLang="en-US">
                <a:latin typeface="Arial" panose="020B0604020202020204" pitchFamily="34" charset="0"/>
              </a:rPr>
              <a:t>Capt. Leonel Pereira Manteigas, Portugal (IHO), has been appointed to the Board effective 1st September 2018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4AA9386-42AC-4F7D-8793-5FC98F4E6D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D2A8943-6FCA-4D36-847B-42D7C45DC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3D3D0464-7183-482D-8540-DAE4A21D80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1AE87194-E9D4-4C0A-9EEC-5E6A69507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B2EEE3D9-6975-4D55-80C4-5EBBF6208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2D85B941-AF1D-45F5-94E1-302E7A53B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CF756FF5-990F-41B0-B6F0-149F5E9C4A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9B962DFC-C4A7-4850-A574-69EF8C7E2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4B219DA5-B1FC-42C6-A3DC-89CA962F52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13DC1BB0-5462-42AE-9152-828B10093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D90AAD27-D440-4253-8933-9A8304436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90D9815D-2F00-49A1-8EB6-66CE6F155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A9890B4A-3DA4-4543-B3F5-25085C6276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7CCE311C-776E-4D8B-87C8-6CA3FD45E0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77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48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03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039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823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14E68-0A3C-4D2C-92F6-CC7024CC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FE45-CFF6-4DBC-8905-43A743709ABE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0B1E6-DF5C-478F-8D14-4D224F75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CF6E0-2B92-4152-86BF-9AFFF3C5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F9AC0-D48F-4B86-A066-9C377BA472F4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948182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3E63D-B5BA-410D-A8DB-4E5B68F7E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E0CC4-7B9A-4FC6-9EDC-E5D28423FCC9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8BBE4-2700-462F-AA36-5C2B3848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54804-9CFD-40B3-A376-45E82194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E59E6E-75CF-4EB0-9127-C75BEA535E57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25961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C0D0B-06BA-448E-860D-29491FB2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ED748-A3C1-40E5-B433-09740BB75131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28C8B-A028-49DF-B00C-BB2EA582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37953-1D21-4AA2-A7FC-8AE91B5C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30E21F-DF2A-43E2-89DE-7003E8D87E86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68687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07742-C0E9-42C9-A93C-58C5C504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D925-CFB3-453A-878E-95AC31BE9AC7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95F77-79F7-4A34-9102-C5AC281E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20DD4-6486-4831-AD11-19EDFD3F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16D280-EB59-4A0E-82CA-113B8E36672A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073137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3E554-A459-489C-B556-AA2230D69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0C09-5178-4C4F-9298-F0AFFCA19B06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9AD6F-8990-436C-9997-0FD4E7F0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72FEC-83CB-4EA0-B77E-900B3B44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CB8B54-4282-4868-969D-B3CFF7BD6418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472797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FDEA8-A4D4-4143-9973-A61F37BE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4A522-F679-4E07-89D9-5AEA0A398B0B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3937B-4488-43C4-A655-2D2922FF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EA172-F5F0-4650-9391-A9136F5E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21045-C847-4688-A0C1-CA0C84E4E010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053423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DC81C-8045-4EA7-BAE5-E4661A961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CB2BE-8A2F-4999-B000-60C067786860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B0BFA-F31C-4873-8C9C-38405161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7387A-5B11-4DEE-9ABA-57565B02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2DDB91-F452-439C-A8EE-38DED51AF78A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50285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4A672-E5C4-473C-8EAD-4609BBF7E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CE1DB-FE7E-47A8-A967-9C3F39C7C537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890FC-6EBB-4784-8356-FB7DB577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7935A-A4B4-4B1E-84AE-7F7FE93B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07AAE5-3EEB-4BBD-8CD3-BDEE87843C87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28010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6660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AB26C-403C-4DC1-8F3E-7F054F74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FC44-A432-4C6A-B589-12F54C504B2D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203EA-B0C1-4E48-B682-BA00B012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2E8BA-DD16-42EA-A275-A41E86B9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0B5C69-02B9-448A-8CAF-D9907FD59C1C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763083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19343-C482-45F5-A418-5972CF78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46BDB-8E66-4C51-8A97-EF6294799CE1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7E777-C9E4-4C6B-B34F-2F854898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9CA44-0D89-4D6C-BE02-5EE98AB5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2E2F43-84C5-47D4-99A6-2FDEDB90E18E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253274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493CD-5EB7-404F-BC3A-0F07EFC83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8A5D-0887-4249-8231-C2F77EA76AF2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5464E-0159-4B5C-B0A2-6AB188E1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B89F4-446A-42F3-BE62-60AC6831B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965CD2-F4B6-493F-A7B2-2E27C7F363AE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34843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16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683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056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0758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6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70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3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5A00B0AF-7264-4DB5-BB1C-68B3E16AE8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5627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4">
            <a:extLst>
              <a:ext uri="{FF2B5EF4-FFF2-40B4-BE49-F238E27FC236}">
                <a16:creationId xmlns:a16="http://schemas.microsoft.com/office/drawing/2014/main" id="{9503B491-C421-46C1-AC5D-CADBF1AA7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14" descr="New logo">
            <a:extLst>
              <a:ext uri="{FF2B5EF4-FFF2-40B4-BE49-F238E27FC236}">
                <a16:creationId xmlns:a16="http://schemas.microsoft.com/office/drawing/2014/main" id="{DCDBCBC7-570F-4116-9DCF-D301E6154D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688" y="188913"/>
            <a:ext cx="212248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5">
            <a:extLst>
              <a:ext uri="{FF2B5EF4-FFF2-40B4-BE49-F238E27FC236}">
                <a16:creationId xmlns:a16="http://schemas.microsoft.com/office/drawing/2014/main" id="{4DBA2426-944D-42E1-AE54-3BE6D2C9A5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91325"/>
            <a:ext cx="6443663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52" r:id="rId1"/>
    <p:sldLayoutId id="2147485853" r:id="rId2"/>
    <p:sldLayoutId id="2147485854" r:id="rId3"/>
    <p:sldLayoutId id="2147485855" r:id="rId4"/>
    <p:sldLayoutId id="2147485856" r:id="rId5"/>
    <p:sldLayoutId id="2147485857" r:id="rId6"/>
    <p:sldLayoutId id="2147485858" r:id="rId7"/>
    <p:sldLayoutId id="2147485859" r:id="rId8"/>
    <p:sldLayoutId id="2147485860" r:id="rId9"/>
    <p:sldLayoutId id="2147485861" r:id="rId10"/>
    <p:sldLayoutId id="214748586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C8C9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C8C93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C8C93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C8C93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C8C9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ACCD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ACCD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ACCD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ACCD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97B99EB-CC25-43F8-88BB-29EBE9393C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NZ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5F434EB-D5EE-46C9-AB0B-D063074ED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NZ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2C9C3-F628-4E98-AB4B-BD4038642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8E5FB3-6B20-4A34-8ABE-B720EF4CE6D8}" type="datetime1">
              <a:rPr lang="en-NZ"/>
              <a:pPr>
                <a:defRPr/>
              </a:pPr>
              <a:t>24/04/2020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70220-892C-4491-A2C3-559AE7841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NZ"/>
              <a:t>IRCC10 June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A2D81-2FFB-4A34-B8A0-F68565A9D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D0202D-A5EF-4662-AF43-D6E56381A9E8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  <p:pic>
        <p:nvPicPr>
          <p:cNvPr id="2055" name="Picture 14" descr="New logo">
            <a:extLst>
              <a:ext uri="{FF2B5EF4-FFF2-40B4-BE49-F238E27FC236}">
                <a16:creationId xmlns:a16="http://schemas.microsoft.com/office/drawing/2014/main" id="{9E3DEEFB-B848-4BF9-A268-81CD13680E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688" y="188913"/>
            <a:ext cx="212248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5">
            <a:extLst>
              <a:ext uri="{FF2B5EF4-FFF2-40B4-BE49-F238E27FC236}">
                <a16:creationId xmlns:a16="http://schemas.microsoft.com/office/drawing/2014/main" id="{891C618C-6782-4A9A-8AA0-744F1DACCB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91325"/>
            <a:ext cx="6443663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63" r:id="rId1"/>
    <p:sldLayoutId id="2147485864" r:id="rId2"/>
    <p:sldLayoutId id="2147485865" r:id="rId3"/>
    <p:sldLayoutId id="2147485866" r:id="rId4"/>
    <p:sldLayoutId id="2147485867" r:id="rId5"/>
    <p:sldLayoutId id="2147485868" r:id="rId6"/>
    <p:sldLayoutId id="2147485869" r:id="rId7"/>
    <p:sldLayoutId id="2147485870" r:id="rId8"/>
    <p:sldLayoutId id="2147485871" r:id="rId9"/>
    <p:sldLayoutId id="2147485872" r:id="rId10"/>
    <p:sldLayoutId id="214748587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://www.iho.int/ibs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://www.iho.int/ibs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cid:image004.png@01D3FB71.B9E70E4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cid:image003.png@01D3FB71.B9E70E40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DAB5F49E-FB58-4202-A1ED-7FB9FD2D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163"/>
            <a:ext cx="9144000" cy="2543175"/>
          </a:xfrm>
        </p:spPr>
        <p:txBody>
          <a:bodyPr/>
          <a:lstStyle/>
          <a:p>
            <a:pPr eaLnBrk="1" hangingPunct="1"/>
            <a:r>
              <a:rPr lang="en-US" altLang="en-US"/>
              <a:t>Report of the FIG/IHO/ICA IBSC</a:t>
            </a:r>
            <a:br>
              <a:rPr lang="en-US" altLang="en-US"/>
            </a:br>
            <a:r>
              <a:rPr lang="en-US" altLang="en-US"/>
              <a:t>to the</a:t>
            </a:r>
            <a:br>
              <a:rPr lang="en-US" altLang="en-US"/>
            </a:br>
            <a:r>
              <a:rPr lang="en-US" altLang="en-US"/>
              <a:t>IHO IRCC11</a:t>
            </a:r>
            <a:endParaRPr lang="en-NZ" altLang="en-US"/>
          </a:p>
        </p:txBody>
      </p:sp>
      <p:pic>
        <p:nvPicPr>
          <p:cNvPr id="27651" name="Image 5" descr="IBS_final_letterhead">
            <a:extLst>
              <a:ext uri="{FF2B5EF4-FFF2-40B4-BE49-F238E27FC236}">
                <a16:creationId xmlns:a16="http://schemas.microsoft.com/office/drawing/2014/main" id="{C8221C55-351E-4CD6-AF62-520A2DAD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Bild 1">
            <a:extLst>
              <a:ext uri="{FF2B5EF4-FFF2-40B4-BE49-F238E27FC236}">
                <a16:creationId xmlns:a16="http://schemas.microsoft.com/office/drawing/2014/main" id="{3C61A368-4F82-4369-A85E-572D26BD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8" y="368300"/>
            <a:ext cx="633412" cy="73501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Bild 2" descr="Beschreibung: Iho_coul">
            <a:extLst>
              <a:ext uri="{FF2B5EF4-FFF2-40B4-BE49-F238E27FC236}">
                <a16:creationId xmlns:a16="http://schemas.microsoft.com/office/drawing/2014/main" id="{E42581CD-9468-4EF7-B5DF-4EA7F4D4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850" y="368300"/>
            <a:ext cx="68421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Bild 3">
            <a:extLst>
              <a:ext uri="{FF2B5EF4-FFF2-40B4-BE49-F238E27FC236}">
                <a16:creationId xmlns:a16="http://schemas.microsoft.com/office/drawing/2014/main" id="{A8539E1C-60B4-4B94-9171-BE228CC8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175" y="450850"/>
            <a:ext cx="958850" cy="766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9AF10B-E678-4E85-9E4A-B31352D3508D}"/>
              </a:ext>
            </a:extLst>
          </p:cNvPr>
          <p:cNvSpPr txBox="1">
            <a:spLocks/>
          </p:cNvSpPr>
          <p:nvPr/>
        </p:nvSpPr>
        <p:spPr bwMode="auto">
          <a:xfrm>
            <a:off x="427038" y="6197600"/>
            <a:ext cx="55546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1800" b="0" kern="0" baseline="0" dirty="0">
                <a:hlinkClick r:id="rId7"/>
              </a:rPr>
              <a:t>www.iho.int/ibsc</a:t>
            </a:r>
            <a:endParaRPr lang="en-NZ" sz="1800" b="0" kern="0" baseline="0" dirty="0"/>
          </a:p>
          <a:p>
            <a:pPr>
              <a:defRPr/>
            </a:pPr>
            <a:endParaRPr lang="en-NZ" sz="1800" kern="0" baseline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D7B346-A3BB-4531-9BB2-73E81E74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27657" name="Slide Number Placeholder 3">
            <a:extLst>
              <a:ext uri="{FF2B5EF4-FFF2-40B4-BE49-F238E27FC236}">
                <a16:creationId xmlns:a16="http://schemas.microsoft.com/office/drawing/2014/main" id="{09478BDA-3C08-4942-805C-53F695557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B809A6-3CB0-40BA-AC19-ECF8C57B7184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970000-7A35-4677-BFA0-34838AEF8DC0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Challenges: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1327B9-41E9-468F-982A-BD787A83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46084" name="Slide Number Placeholder 2">
            <a:extLst>
              <a:ext uri="{FF2B5EF4-FFF2-40B4-BE49-F238E27FC236}">
                <a16:creationId xmlns:a16="http://schemas.microsoft.com/office/drawing/2014/main" id="{97DF9AB7-D839-450E-B47D-374372A936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86768D-6AF2-44AB-878C-46F68D58D470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46085" name="Image 5" descr="IBS_final_letterhead">
            <a:extLst>
              <a:ext uri="{FF2B5EF4-FFF2-40B4-BE49-F238E27FC236}">
                <a16:creationId xmlns:a16="http://schemas.microsoft.com/office/drawing/2014/main" id="{007AE7A3-316C-4275-8B8D-AA496F20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4">
            <a:extLst>
              <a:ext uri="{FF2B5EF4-FFF2-40B4-BE49-F238E27FC236}">
                <a16:creationId xmlns:a16="http://schemas.microsoft.com/office/drawing/2014/main" id="{70FA5046-8586-4371-8526-A68B64E07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1403350"/>
            <a:ext cx="8326437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AU" altLang="en-US" sz="2000" baseline="0">
                <a:solidFill>
                  <a:srgbClr val="000000"/>
                </a:solidFill>
              </a:rPr>
              <a:t>Quality of submissions</a:t>
            </a:r>
          </a:p>
          <a:p>
            <a:pPr lvl="1" eaLnBrk="1" hangingPunct="1">
              <a:buFontTx/>
              <a:buChar char="•"/>
            </a:pPr>
            <a:r>
              <a:rPr lang="en-NZ" altLang="en-US" sz="1800" baseline="0">
                <a:solidFill>
                  <a:srgbClr val="000000"/>
                </a:solidFill>
              </a:rPr>
              <a:t>The new standards framework implementation is a major undertaking and requires a step change in the preparation of programmes and submissions to match the improved standards</a:t>
            </a:r>
            <a:endParaRPr lang="en-AU" altLang="en-US" sz="1800" baseline="0">
              <a:solidFill>
                <a:srgbClr val="000000"/>
              </a:solidFill>
            </a:endParaRPr>
          </a:p>
          <a:p>
            <a:pPr lvl="1" eaLnBrk="1" hangingPunct="1">
              <a:buFontTx/>
              <a:buChar char="•"/>
            </a:pPr>
            <a:r>
              <a:rPr lang="en-AU" altLang="en-US" sz="1800" baseline="0">
                <a:solidFill>
                  <a:srgbClr val="000000"/>
                </a:solidFill>
              </a:rPr>
              <a:t>Recognized with conditions / Not Recognized</a:t>
            </a:r>
          </a:p>
          <a:p>
            <a:pPr lvl="1" eaLnBrk="1" hangingPunct="1">
              <a:buFontTx/>
              <a:buChar char="•"/>
            </a:pPr>
            <a:r>
              <a:rPr lang="en-AU" altLang="en-US" sz="1800" i="1" baseline="0">
                <a:solidFill>
                  <a:srgbClr val="000000"/>
                </a:solidFill>
              </a:rPr>
              <a:t>Right First Time </a:t>
            </a:r>
            <a:r>
              <a:rPr lang="en-AU" altLang="en-US" sz="1800" baseline="0">
                <a:solidFill>
                  <a:srgbClr val="000000"/>
                </a:solidFill>
              </a:rPr>
              <a:t>principle - </a:t>
            </a:r>
            <a:r>
              <a:rPr lang="en-NZ" altLang="en-US" sz="1800" baseline="0">
                <a:solidFill>
                  <a:srgbClr val="000000"/>
                </a:solidFill>
              </a:rPr>
              <a:t>all programmes are Recognized at the first review stage</a:t>
            </a:r>
          </a:p>
          <a:p>
            <a:pPr eaLnBrk="1" hangingPunct="1">
              <a:buFontTx/>
              <a:buChar char="•"/>
            </a:pPr>
            <a:r>
              <a:rPr lang="en-AU" altLang="en-US" sz="2000" baseline="0">
                <a:solidFill>
                  <a:srgbClr val="000000"/>
                </a:solidFill>
              </a:rPr>
              <a:t>Managing workload</a:t>
            </a:r>
          </a:p>
          <a:p>
            <a:pPr lvl="1" eaLnBrk="1" hangingPunct="1">
              <a:buFontTx/>
              <a:buChar char="•"/>
            </a:pPr>
            <a:r>
              <a:rPr lang="en-AU" altLang="en-US" sz="1800" baseline="0">
                <a:solidFill>
                  <a:srgbClr val="000000"/>
                </a:solidFill>
              </a:rPr>
              <a:t>Large number of submissions</a:t>
            </a:r>
          </a:p>
          <a:p>
            <a:pPr lvl="1" eaLnBrk="1" hangingPunct="1">
              <a:buFontTx/>
              <a:buChar char="•"/>
            </a:pPr>
            <a:r>
              <a:rPr lang="en-AU" altLang="en-US" sz="1800" baseline="0">
                <a:solidFill>
                  <a:srgbClr val="000000"/>
                </a:solidFill>
              </a:rPr>
              <a:t>Recognition period 6 yrs</a:t>
            </a:r>
          </a:p>
          <a:p>
            <a:pPr lvl="1" eaLnBrk="1" hangingPunct="1">
              <a:buFontTx/>
              <a:buChar char="•"/>
            </a:pPr>
            <a:r>
              <a:rPr lang="en-AU" altLang="en-US" sz="1800" baseline="0">
                <a:solidFill>
                  <a:srgbClr val="000000"/>
                </a:solidFill>
              </a:rPr>
              <a:t>New programmes and schemes</a:t>
            </a:r>
          </a:p>
          <a:p>
            <a:pPr eaLnBrk="1" hangingPunct="1">
              <a:buFontTx/>
              <a:buChar char="•"/>
            </a:pPr>
            <a:r>
              <a:rPr lang="en-NZ" altLang="en-US" sz="2000" baseline="0">
                <a:solidFill>
                  <a:srgbClr val="000000"/>
                </a:solidFill>
              </a:rPr>
              <a:t>Stakeholder engagement &amp; outreach</a:t>
            </a:r>
          </a:p>
          <a:p>
            <a:pPr lvl="1" eaLnBrk="1" hangingPunct="1">
              <a:buFontTx/>
              <a:buChar char="•"/>
            </a:pPr>
            <a:r>
              <a:rPr lang="en-NZ" altLang="en-US" sz="1800" baseline="0">
                <a:solidFill>
                  <a:srgbClr val="000000"/>
                </a:solidFill>
              </a:rPr>
              <a:t>Promoting the work of the IBSC and Standards</a:t>
            </a:r>
          </a:p>
          <a:p>
            <a:pPr lvl="1" eaLnBrk="1" hangingPunct="1">
              <a:buFontTx/>
              <a:buChar char="•"/>
            </a:pPr>
            <a:r>
              <a:rPr lang="en-NZ" altLang="en-US" sz="1800" baseline="0">
                <a:solidFill>
                  <a:srgbClr val="000000"/>
                </a:solidFill>
              </a:rPr>
              <a:t>Guidance and assistance to institutions</a:t>
            </a:r>
            <a:endParaRPr lang="en-AU" altLang="en-US" sz="1800" baseline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861145-14FB-4440-8598-4F2E3C8C440D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Proposed Work Plan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29E03-2D1B-4A62-A643-21B703AA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48132" name="Slide Number Placeholder 2">
            <a:extLst>
              <a:ext uri="{FF2B5EF4-FFF2-40B4-BE49-F238E27FC236}">
                <a16:creationId xmlns:a16="http://schemas.microsoft.com/office/drawing/2014/main" id="{25086988-0D69-42DD-8DC3-58716654AC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8B9AAC-7C9C-4E84-9ED3-4E057C005B60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48133" name="Image 5" descr="IBS_final_letterhead">
            <a:extLst>
              <a:ext uri="{FF2B5EF4-FFF2-40B4-BE49-F238E27FC236}">
                <a16:creationId xmlns:a16="http://schemas.microsoft.com/office/drawing/2014/main" id="{CA66605C-4C9E-4617-8436-A2436E633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itle 1">
            <a:extLst>
              <a:ext uri="{FF2B5EF4-FFF2-40B4-BE49-F238E27FC236}">
                <a16:creationId xmlns:a16="http://schemas.microsoft.com/office/drawing/2014/main" id="{8BCAD3B4-F6D8-4D04-9100-6BB9F501FC96}"/>
              </a:ext>
            </a:extLst>
          </p:cNvPr>
          <p:cNvSpPr txBox="1">
            <a:spLocks/>
          </p:cNvSpPr>
          <p:nvPr/>
        </p:nvSpPr>
        <p:spPr bwMode="auto">
          <a:xfrm>
            <a:off x="206375" y="1042988"/>
            <a:ext cx="7426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ANNEX B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D8047B-A976-4CC2-AA36-7BD3BD650DB9}"/>
              </a:ext>
            </a:extLst>
          </p:cNvPr>
          <p:cNvGraphicFramePr>
            <a:graphicFrameLocks noGrp="1"/>
          </p:cNvGraphicFramePr>
          <p:nvPr/>
        </p:nvGraphicFramePr>
        <p:xfrm>
          <a:off x="438150" y="2095500"/>
          <a:ext cx="8229600" cy="2908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7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97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68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83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535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64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</a:rPr>
                        <a:t>Task</a:t>
                      </a:r>
                      <a:endParaRPr lang="en-NZ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Work  Item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Priority</a:t>
                      </a:r>
                      <a:endParaRPr lang="en-NZ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</a:rPr>
                        <a:t>Milestones</a:t>
                      </a:r>
                      <a:endParaRPr lang="en-NZ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Start Date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End Date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Status</a:t>
                      </a:r>
                      <a:endParaRPr lang="en-NZ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Contact Person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Affected Pubs/Standard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Remarks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1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Review of IBSC42 Conditional Recognition submissions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H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Q2-Q3 2019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O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Board Members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Intersessional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2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Publish FAQ Right First Time companion document 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H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</a:rPr>
                        <a:t> IBSC43</a:t>
                      </a:r>
                      <a:endParaRPr lang="en-NZ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Q3 2019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Q1 2020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P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Chair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New 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Workshop / virtual WG to complete this task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3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On-site visits to provide guidance and assistance to institutions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M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Q3-Q4 2019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P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Board Members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China, , Indonesia-Navy,  Belgium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4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Stakeholder engagement – workshops, presentations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M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2019-20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P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Board Members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</a:rPr>
                        <a:t>Oceans19, ICC 2019 IHO/NF Alumni Seminar (Singapore),</a:t>
                      </a:r>
                      <a:r>
                        <a:rPr lang="en-AU" sz="1000" baseline="0" dirty="0">
                          <a:effectLst/>
                        </a:rPr>
                        <a:t> IHO A-2</a:t>
                      </a:r>
                      <a:endParaRPr lang="en-NZ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4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5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IBSC43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M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</a:rPr>
                        <a:t>2020</a:t>
                      </a:r>
                      <a:endParaRPr lang="en-NZ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P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IHO Secretariat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N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</a:rPr>
                        <a:t>Colombia, March 2020</a:t>
                      </a:r>
                      <a:endParaRPr lang="en-NZ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15" marR="6271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7C8AE9-BDA0-415C-B896-B18DD909DF7B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The IRCC is invited to: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55BB66-477A-42B1-9114-07F12B99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50180" name="Slide Number Placeholder 2">
            <a:extLst>
              <a:ext uri="{FF2B5EF4-FFF2-40B4-BE49-F238E27FC236}">
                <a16:creationId xmlns:a16="http://schemas.microsoft.com/office/drawing/2014/main" id="{C8880C8D-55F4-4C66-B7DE-C98F1C1FB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18DFFC-2A42-4A3F-B409-6F6FF91D88A9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50181" name="Image 5" descr="IBS_final_letterhead">
            <a:extLst>
              <a:ext uri="{FF2B5EF4-FFF2-40B4-BE49-F238E27FC236}">
                <a16:creationId xmlns:a16="http://schemas.microsoft.com/office/drawing/2014/main" id="{906903AF-F1A7-426D-B073-45CFA63C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4">
            <a:extLst>
              <a:ext uri="{FF2B5EF4-FFF2-40B4-BE49-F238E27FC236}">
                <a16:creationId xmlns:a16="http://schemas.microsoft.com/office/drawing/2014/main" id="{0A1FB0F9-0018-4B50-BD7A-105CAC443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1628775"/>
            <a:ext cx="8326437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lphaLcParenR"/>
            </a:pPr>
            <a:r>
              <a:rPr lang="en-AU" altLang="en-US" sz="2400" baseline="0">
                <a:solidFill>
                  <a:srgbClr val="000000"/>
                </a:solidFill>
              </a:rPr>
              <a:t>Note this report;</a:t>
            </a:r>
            <a:endParaRPr lang="en-NZ" altLang="en-US" sz="2400" baseline="0">
              <a:solidFill>
                <a:srgbClr val="000000"/>
              </a:solidFill>
            </a:endParaRPr>
          </a:p>
          <a:p>
            <a:pPr eaLnBrk="1" hangingPunct="1">
              <a:buFont typeface="Calibri" panose="020F0502020204030204" pitchFamily="34" charset="0"/>
              <a:buAutoNum type="alphaLcParenR"/>
            </a:pPr>
            <a:r>
              <a:rPr lang="en-NZ" altLang="en-US" sz="2400" baseline="0">
                <a:solidFill>
                  <a:srgbClr val="000000"/>
                </a:solidFill>
              </a:rPr>
              <a:t>Acknowledge the work done by the Board in the delivery of the new companion document </a:t>
            </a:r>
            <a:r>
              <a:rPr lang="en-NZ" altLang="en-US" sz="2400" i="1" baseline="0">
                <a:solidFill>
                  <a:srgbClr val="000000"/>
                </a:solidFill>
              </a:rPr>
              <a:t>Guidelines for the Implementation of the Standards of Competence for Hydrographic Surveyors and Nautical Cartographers </a:t>
            </a:r>
            <a:r>
              <a:rPr lang="en-NZ" altLang="en-US" sz="2400" baseline="0">
                <a:solidFill>
                  <a:srgbClr val="000000"/>
                </a:solidFill>
              </a:rPr>
              <a:t>Ed. 2.1.0 (May 2019)</a:t>
            </a:r>
          </a:p>
          <a:p>
            <a:pPr eaLnBrk="1" hangingPunct="1">
              <a:buFont typeface="Calibri" panose="020F0502020204030204" pitchFamily="34" charset="0"/>
              <a:buAutoNum type="alphaLcParenR"/>
            </a:pPr>
            <a:r>
              <a:rPr lang="en-NZ" altLang="en-US" sz="2400" baseline="0">
                <a:solidFill>
                  <a:srgbClr val="000000"/>
                </a:solidFill>
              </a:rPr>
              <a:t>Encourage Member States and submitting institutions to engage with the IHO Secretariat early on in the process of preparing submissions for programme recognition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82A958-5E0B-4AA6-A586-215DBC37851E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The IRCC is invited to: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8D75AB-DFD1-48B3-AE48-0CB60CBF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52228" name="Slide Number Placeholder 2">
            <a:extLst>
              <a:ext uri="{FF2B5EF4-FFF2-40B4-BE49-F238E27FC236}">
                <a16:creationId xmlns:a16="http://schemas.microsoft.com/office/drawing/2014/main" id="{9ED889F4-6763-4337-BC1D-3EB98F57FD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32B9E5-6A14-428F-ADF9-D4427670B784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52229" name="Image 5" descr="IBS_final_letterhead">
            <a:extLst>
              <a:ext uri="{FF2B5EF4-FFF2-40B4-BE49-F238E27FC236}">
                <a16:creationId xmlns:a16="http://schemas.microsoft.com/office/drawing/2014/main" id="{E2C26C1B-5ECF-4130-B3B9-DA36F906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4">
            <a:extLst>
              <a:ext uri="{FF2B5EF4-FFF2-40B4-BE49-F238E27FC236}">
                <a16:creationId xmlns:a16="http://schemas.microsoft.com/office/drawing/2014/main" id="{363ABCA5-5132-4663-A1A0-51B420599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1628775"/>
            <a:ext cx="832643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lphaLcParenR" startAt="4"/>
            </a:pPr>
            <a:r>
              <a:rPr lang="en-NZ" altLang="en-US" sz="2400" baseline="0">
                <a:solidFill>
                  <a:srgbClr val="000000"/>
                </a:solidFill>
              </a:rPr>
              <a:t>Encourage Member States and submitting institutions to consult the Guidelines and the white paper (IHR-Nov-2017 - Article </a:t>
            </a:r>
            <a:r>
              <a:rPr lang="en-NZ" altLang="en-US" sz="2400" i="1" baseline="0">
                <a:solidFill>
                  <a:srgbClr val="000000"/>
                </a:solidFill>
              </a:rPr>
              <a:t>Maintaining the Standards of Competence for Hydrographic Surveyors and Nautical Cartographers) early on in the process of preparing submissions for programme recognition</a:t>
            </a:r>
          </a:p>
          <a:p>
            <a:pPr eaLnBrk="1" hangingPunct="1">
              <a:buFont typeface="Calibri" panose="020F0502020204030204" pitchFamily="34" charset="0"/>
              <a:buAutoNum type="alphaLcParenR" startAt="4"/>
            </a:pPr>
            <a:r>
              <a:rPr lang="en-AU" altLang="en-US" sz="2400" baseline="0">
                <a:solidFill>
                  <a:srgbClr val="000000"/>
                </a:solidFill>
              </a:rPr>
              <a:t>Agree the IBSC Proposed Work Plan – Q2 2019 to Q2 2020</a:t>
            </a:r>
          </a:p>
          <a:p>
            <a:pPr eaLnBrk="1" hangingPunct="1">
              <a:buFont typeface="Calibri" panose="020F0502020204030204" pitchFamily="34" charset="0"/>
              <a:buAutoNum type="alphaLcParenR" startAt="4"/>
            </a:pPr>
            <a:r>
              <a:rPr lang="en-NZ" altLang="en-US" sz="2400" baseline="0">
                <a:solidFill>
                  <a:srgbClr val="000000"/>
                </a:solidFill>
              </a:rPr>
              <a:t>Note the amendments to the Rules of Procedure (RoP)</a:t>
            </a:r>
          </a:p>
          <a:p>
            <a:pPr eaLnBrk="1" hangingPunct="1">
              <a:buFont typeface="Calibri" panose="020F0502020204030204" pitchFamily="34" charset="0"/>
              <a:buAutoNum type="alphaLcParenR" startAt="4"/>
            </a:pPr>
            <a:r>
              <a:rPr lang="en-AU" altLang="en-US" sz="2400" baseline="0">
                <a:solidFill>
                  <a:srgbClr val="000000"/>
                </a:solidFill>
              </a:rPr>
              <a:t>Take any other actions as appropriate</a:t>
            </a:r>
            <a:endParaRPr lang="en-NZ" altLang="en-US" sz="2400" baseline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0E28F656-5DC9-4C41-8B8E-824A5217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163"/>
            <a:ext cx="9144000" cy="2543175"/>
          </a:xfrm>
        </p:spPr>
        <p:txBody>
          <a:bodyPr/>
          <a:lstStyle/>
          <a:p>
            <a:pPr eaLnBrk="1" hangingPunct="1"/>
            <a:r>
              <a:rPr lang="en-US" altLang="en-US"/>
              <a:t>Thank You</a:t>
            </a:r>
            <a:endParaRPr lang="en-NZ" altLang="en-US"/>
          </a:p>
        </p:txBody>
      </p:sp>
      <p:pic>
        <p:nvPicPr>
          <p:cNvPr id="54275" name="Image 5" descr="IBS_final_letterhead">
            <a:extLst>
              <a:ext uri="{FF2B5EF4-FFF2-40B4-BE49-F238E27FC236}">
                <a16:creationId xmlns:a16="http://schemas.microsoft.com/office/drawing/2014/main" id="{44030AC1-D23A-4FA3-9DC8-81180B4E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Bild 1">
            <a:extLst>
              <a:ext uri="{FF2B5EF4-FFF2-40B4-BE49-F238E27FC236}">
                <a16:creationId xmlns:a16="http://schemas.microsoft.com/office/drawing/2014/main" id="{9C195DA3-1D56-4419-BDD0-8E938AD0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8" y="368300"/>
            <a:ext cx="633412" cy="73501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Bild 2" descr="Beschreibung: Iho_coul">
            <a:extLst>
              <a:ext uri="{FF2B5EF4-FFF2-40B4-BE49-F238E27FC236}">
                <a16:creationId xmlns:a16="http://schemas.microsoft.com/office/drawing/2014/main" id="{2962EA28-E39A-4FE1-A957-1DC0F8A0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850" y="368300"/>
            <a:ext cx="68421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Bild 3">
            <a:extLst>
              <a:ext uri="{FF2B5EF4-FFF2-40B4-BE49-F238E27FC236}">
                <a16:creationId xmlns:a16="http://schemas.microsoft.com/office/drawing/2014/main" id="{BF0F3D2C-89DB-453A-9417-C17BFC51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175" y="450850"/>
            <a:ext cx="958850" cy="766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2B9E50-C092-4388-B75D-149D154DA1F7}"/>
              </a:ext>
            </a:extLst>
          </p:cNvPr>
          <p:cNvSpPr txBox="1">
            <a:spLocks/>
          </p:cNvSpPr>
          <p:nvPr/>
        </p:nvSpPr>
        <p:spPr bwMode="auto">
          <a:xfrm>
            <a:off x="427038" y="6197600"/>
            <a:ext cx="55546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1800" b="0" kern="0" baseline="0" dirty="0">
                <a:hlinkClick r:id="rId7"/>
              </a:rPr>
              <a:t>www.iho.int/ibsc</a:t>
            </a:r>
            <a:endParaRPr lang="en-NZ" sz="1800" b="0" kern="0" baseline="0" dirty="0"/>
          </a:p>
          <a:p>
            <a:pPr>
              <a:defRPr/>
            </a:pPr>
            <a:endParaRPr lang="en-NZ" sz="1800" kern="0" baseline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589CE6-C05B-48D3-A9C4-9B224801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54281" name="Slide Number Placeholder 3">
            <a:extLst>
              <a:ext uri="{FF2B5EF4-FFF2-40B4-BE49-F238E27FC236}">
                <a16:creationId xmlns:a16="http://schemas.microsoft.com/office/drawing/2014/main" id="{4838F383-6A7C-4DA9-9492-399290214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4FE100-DF9C-4B4B-A16F-6B4B0F8E0032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051342-1419-48A4-B685-FFA0C066CE4D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The Board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293DD1-2D88-4C91-8F6E-C37DC9EE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29700" name="Slide Number Placeholder 2">
            <a:extLst>
              <a:ext uri="{FF2B5EF4-FFF2-40B4-BE49-F238E27FC236}">
                <a16:creationId xmlns:a16="http://schemas.microsoft.com/office/drawing/2014/main" id="{2197C238-6DC5-4585-80EF-CE95D944B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F95A8A-6C4D-487F-AE4C-52914DF0505F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29701" name="Image 5" descr="IBS_final_letterhead">
            <a:extLst>
              <a:ext uri="{FF2B5EF4-FFF2-40B4-BE49-F238E27FC236}">
                <a16:creationId xmlns:a16="http://schemas.microsoft.com/office/drawing/2014/main" id="{AA77EBDC-A0D1-43EF-A5C6-BE68A45C5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itle 1">
            <a:extLst>
              <a:ext uri="{FF2B5EF4-FFF2-40B4-BE49-F238E27FC236}">
                <a16:creationId xmlns:a16="http://schemas.microsoft.com/office/drawing/2014/main" id="{261428AB-CA7B-484B-AFF3-E55AE7161544}"/>
              </a:ext>
            </a:extLst>
          </p:cNvPr>
          <p:cNvSpPr txBox="1">
            <a:spLocks/>
          </p:cNvSpPr>
          <p:nvPr/>
        </p:nvSpPr>
        <p:spPr bwMode="auto">
          <a:xfrm>
            <a:off x="385763" y="819150"/>
            <a:ext cx="7112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2400" baseline="0">
                <a:solidFill>
                  <a:srgbClr val="000000"/>
                </a:solidFill>
              </a:rPr>
              <a:t>10 Board members: 4 FIG, 4 IHO, 2 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2400" baseline="0">
                <a:solidFill>
                  <a:srgbClr val="000000"/>
                </a:solidFill>
              </a:rPr>
              <a:t>(+IHO Secretariat)</a:t>
            </a:r>
          </a:p>
        </p:txBody>
      </p:sp>
      <p:pic>
        <p:nvPicPr>
          <p:cNvPr id="29703" name="Picture 8" descr="D:\20190529 CBSC17 &amp; IRCC11 Genoa May-June 2019\IRCC11\IBSC report to IRCC11\IBSC42 photos\IMG-20190405-WA0001.jpg">
            <a:extLst>
              <a:ext uri="{FF2B5EF4-FFF2-40B4-BE49-F238E27FC236}">
                <a16:creationId xmlns:a16="http://schemas.microsoft.com/office/drawing/2014/main" id="{CF53298F-3174-4BD8-9731-1D85528C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8" y="1770063"/>
            <a:ext cx="8310562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D:\20190529 CBSC17 &amp; IRCC11 Genoa May-June 2019\IRCC11\IBSC report to IRCC11\IBSC42 photos\IMG-20190402-WA0006.jpg">
            <a:extLst>
              <a:ext uri="{FF2B5EF4-FFF2-40B4-BE49-F238E27FC236}">
                <a16:creationId xmlns:a16="http://schemas.microsoft.com/office/drawing/2014/main" id="{E70D77F3-A012-4A19-9008-368A98E3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768475"/>
            <a:ext cx="8313737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E7C060-0CDE-4CEF-8F54-D4B575E97080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The Role of the Board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ADA7ED-B5F6-4328-888F-0F9886E5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31748" name="Slide Number Placeholder 2">
            <a:extLst>
              <a:ext uri="{FF2B5EF4-FFF2-40B4-BE49-F238E27FC236}">
                <a16:creationId xmlns:a16="http://schemas.microsoft.com/office/drawing/2014/main" id="{0461B1B3-C406-4255-A17C-AAE3096457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07163" y="63547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CC70FA-12D5-49F6-A16C-E075354D36AF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31749" name="Image 5" descr="IBS_final_letterhead">
            <a:extLst>
              <a:ext uri="{FF2B5EF4-FFF2-40B4-BE49-F238E27FC236}">
                <a16:creationId xmlns:a16="http://schemas.microsoft.com/office/drawing/2014/main" id="{945DC19F-FC75-40F9-B5F0-0D0B1D3B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36F0D2-6C10-4D5C-B12D-1FB7D422D3F2}"/>
              </a:ext>
            </a:extLst>
          </p:cNvPr>
          <p:cNvSpPr txBox="1">
            <a:spLocks/>
          </p:cNvSpPr>
          <p:nvPr/>
        </p:nvSpPr>
        <p:spPr>
          <a:xfrm>
            <a:off x="206375" y="1854200"/>
            <a:ext cx="8775700" cy="40957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400" b="1" baseline="0" dirty="0">
                <a:solidFill>
                  <a:srgbClr val="000000"/>
                </a:solidFill>
                <a:ea typeface="+mn-ea"/>
                <a:cs typeface="+mn-cs"/>
              </a:rPr>
              <a:t>Review</a:t>
            </a:r>
            <a:r>
              <a:rPr lang="en-NZ" sz="2400" baseline="0" dirty="0">
                <a:solidFill>
                  <a:srgbClr val="000000"/>
                </a:solidFill>
                <a:ea typeface="+mn-ea"/>
                <a:cs typeface="+mn-cs"/>
              </a:rPr>
              <a:t> syllabi of programmes and individual recognition schemes from education and training institutions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400" b="1" baseline="0" dirty="0">
                <a:solidFill>
                  <a:srgbClr val="000000"/>
                </a:solidFill>
                <a:ea typeface="+mn-ea"/>
                <a:cs typeface="+mn-cs"/>
              </a:rPr>
              <a:t>Maintain IBSC publications</a:t>
            </a:r>
            <a:r>
              <a:rPr lang="en-NZ" sz="2400" baseline="0" dirty="0">
                <a:solidFill>
                  <a:srgbClr val="000000"/>
                </a:solidFill>
                <a:ea typeface="+mn-ea"/>
                <a:cs typeface="+mn-cs"/>
              </a:rPr>
              <a:t>;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400" b="1" baseline="0" dirty="0">
                <a:solidFill>
                  <a:srgbClr val="000000"/>
                </a:solidFill>
                <a:ea typeface="+mn-ea"/>
                <a:cs typeface="+mn-cs"/>
              </a:rPr>
              <a:t>Provide guidance </a:t>
            </a:r>
            <a:r>
              <a:rPr lang="en-NZ" sz="2400" baseline="0" dirty="0">
                <a:solidFill>
                  <a:srgbClr val="000000"/>
                </a:solidFill>
                <a:ea typeface="+mn-ea"/>
                <a:cs typeface="+mn-cs"/>
              </a:rPr>
              <a:t>to education and training institutions;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400" b="1" baseline="0" dirty="0">
                <a:solidFill>
                  <a:srgbClr val="000000"/>
                </a:solidFill>
                <a:ea typeface="+mn-ea"/>
                <a:cs typeface="+mn-cs"/>
              </a:rPr>
              <a:t>Support the IHO </a:t>
            </a:r>
            <a:r>
              <a:rPr lang="en-NZ" sz="2400" baseline="0" dirty="0">
                <a:solidFill>
                  <a:srgbClr val="000000"/>
                </a:solidFill>
                <a:ea typeface="+mn-ea"/>
                <a:cs typeface="+mn-cs"/>
              </a:rPr>
              <a:t>for the establishment of new hydrographic programmes where regional training capacity does not exist;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400" b="1" baseline="0" dirty="0">
                <a:solidFill>
                  <a:srgbClr val="000000"/>
                </a:solidFill>
                <a:ea typeface="+mn-ea"/>
                <a:cs typeface="+mn-cs"/>
              </a:rPr>
              <a:t>Review</a:t>
            </a:r>
            <a:r>
              <a:rPr lang="en-NZ" sz="2400" baseline="0" dirty="0">
                <a:solidFill>
                  <a:srgbClr val="000000"/>
                </a:solidFill>
                <a:ea typeface="+mn-ea"/>
                <a:cs typeface="+mn-cs"/>
              </a:rPr>
              <a:t> the procedures of submission.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1AC9B9-304A-456A-89E4-F7FF58F862DA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Recognised Programmes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6A51C2-5F4C-4F18-8DA0-779EB41C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33796" name="Slide Number Placeholder 2">
            <a:extLst>
              <a:ext uri="{FF2B5EF4-FFF2-40B4-BE49-F238E27FC236}">
                <a16:creationId xmlns:a16="http://schemas.microsoft.com/office/drawing/2014/main" id="{2BA7E3EB-E555-4E77-90E6-BEB4CB1A2A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519AE3-B764-4D41-8E85-D5705BCAF7A7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33797" name="Image 5" descr="IBS_final_letterhead">
            <a:extLst>
              <a:ext uri="{FF2B5EF4-FFF2-40B4-BE49-F238E27FC236}">
                <a16:creationId xmlns:a16="http://schemas.microsoft.com/office/drawing/2014/main" id="{A18188F7-A2D4-4BF2-9343-3669F837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04A1AC-DABB-4907-A4E1-1A0480AA25AE}"/>
              </a:ext>
            </a:extLst>
          </p:cNvPr>
          <p:cNvSpPr txBox="1">
            <a:spLocks/>
          </p:cNvSpPr>
          <p:nvPr/>
        </p:nvSpPr>
        <p:spPr>
          <a:xfrm>
            <a:off x="5876925" y="3919538"/>
            <a:ext cx="3105150" cy="24304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000" b="1" baseline="0" dirty="0">
                <a:solidFill>
                  <a:srgbClr val="000000"/>
                </a:solidFill>
                <a:ea typeface="+mn-ea"/>
                <a:cs typeface="+mn-cs"/>
              </a:rPr>
              <a:t>Total 60+ </a:t>
            </a:r>
            <a:r>
              <a:rPr lang="en-NZ" sz="2000" baseline="0" dirty="0">
                <a:solidFill>
                  <a:srgbClr val="000000"/>
                </a:solidFill>
                <a:ea typeface="+mn-ea"/>
                <a:cs typeface="+mn-cs"/>
              </a:rPr>
              <a:t>recognized programmes &amp; 2 recognized schemes</a:t>
            </a:r>
          </a:p>
        </p:txBody>
      </p:sp>
      <p:pic>
        <p:nvPicPr>
          <p:cNvPr id="33799" name="Chart 1" descr="cid:image003.png@01D3FB71.B9E70E40">
            <a:extLst>
              <a:ext uri="{FF2B5EF4-FFF2-40B4-BE49-F238E27FC236}">
                <a16:creationId xmlns:a16="http://schemas.microsoft.com/office/drawing/2014/main" id="{64874428-C270-4ADD-A2EE-9FCB05DF8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963" y="998538"/>
            <a:ext cx="62865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Chart 2" descr="cid:image004.png@01D3FB71.B9E70E40">
            <a:extLst>
              <a:ext uri="{FF2B5EF4-FFF2-40B4-BE49-F238E27FC236}">
                <a16:creationId xmlns:a16="http://schemas.microsoft.com/office/drawing/2014/main" id="{D5EB8762-84A9-4B1A-B798-5DD5F8E8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963" y="3752850"/>
            <a:ext cx="49879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54032D-A6C7-4FDA-909A-6AA959A9A715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Work Program 2018-2019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AE92E1-2A89-4FD9-B36D-CECCB3CC0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35844" name="Slide Number Placeholder 2">
            <a:extLst>
              <a:ext uri="{FF2B5EF4-FFF2-40B4-BE49-F238E27FC236}">
                <a16:creationId xmlns:a16="http://schemas.microsoft.com/office/drawing/2014/main" id="{4F8BDFCE-38D6-4A9C-B93B-601C0D327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8B177-07E2-4174-AF31-238EBFE2915E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35845" name="Image 5" descr="IBS_final_letterhead">
            <a:extLst>
              <a:ext uri="{FF2B5EF4-FFF2-40B4-BE49-F238E27FC236}">
                <a16:creationId xmlns:a16="http://schemas.microsoft.com/office/drawing/2014/main" id="{A378DFAE-1363-48CE-98A1-FACA7F4C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itle 1">
            <a:extLst>
              <a:ext uri="{FF2B5EF4-FFF2-40B4-BE49-F238E27FC236}">
                <a16:creationId xmlns:a16="http://schemas.microsoft.com/office/drawing/2014/main" id="{7163DF36-99D5-40F3-AA7C-09EB8F9E2167}"/>
              </a:ext>
            </a:extLst>
          </p:cNvPr>
          <p:cNvSpPr txBox="1">
            <a:spLocks/>
          </p:cNvSpPr>
          <p:nvPr/>
        </p:nvSpPr>
        <p:spPr bwMode="auto">
          <a:xfrm>
            <a:off x="206375" y="1042988"/>
            <a:ext cx="7426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The IBSC has been working on the following tasks </a:t>
            </a:r>
            <a:r>
              <a:rPr lang="en-AU" altLang="en-US" sz="1800" baseline="0"/>
              <a:t>:</a:t>
            </a:r>
            <a:endParaRPr lang="en-NZ" altLang="en-US" sz="1800" baseline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D0E2E5-B47F-4156-81F3-EF7B72CC210C}"/>
              </a:ext>
            </a:extLst>
          </p:cNvPr>
          <p:cNvSpPr txBox="1">
            <a:spLocks/>
          </p:cNvSpPr>
          <p:nvPr/>
        </p:nvSpPr>
        <p:spPr>
          <a:xfrm>
            <a:off x="206375" y="1987550"/>
            <a:ext cx="8775700" cy="414178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000" baseline="0" dirty="0">
                <a:solidFill>
                  <a:srgbClr val="000000"/>
                </a:solidFill>
                <a:ea typeface="+mn-ea"/>
                <a:cs typeface="+mn-cs"/>
              </a:rPr>
              <a:t>Implementation of the Right First Time principle, i.e. assisting institutions improve the quality of submissions; (IBSC Work Plan Q2 2018 to Q2 2019, approved IRCC10, Decision 26) and,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000" baseline="0" dirty="0">
                <a:solidFill>
                  <a:srgbClr val="000000"/>
                </a:solidFill>
                <a:ea typeface="+mn-ea"/>
                <a:cs typeface="+mn-cs"/>
              </a:rPr>
              <a:t>Review the IBSC standards and maintain IBSC Publications (Task 3.8.4, IHO 3 year Work Programme 2018-2020)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000" baseline="0" dirty="0">
                <a:solidFill>
                  <a:srgbClr val="000000"/>
                </a:solidFill>
                <a:ea typeface="+mn-ea"/>
                <a:cs typeface="+mn-cs"/>
              </a:rPr>
              <a:t>IBSC Workshop - MPA, Singapore (5-9 Nov 2018)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NZ" sz="2000" baseline="0" dirty="0">
                <a:solidFill>
                  <a:srgbClr val="000000"/>
                </a:solidFill>
                <a:ea typeface="+mn-ea"/>
                <a:cs typeface="+mn-cs"/>
              </a:rPr>
              <a:t>IBSC42 - University of Hawaii Marine </a:t>
            </a:r>
            <a:r>
              <a:rPr lang="en-NZ" sz="2000" baseline="0" dirty="0" err="1">
                <a:solidFill>
                  <a:srgbClr val="000000"/>
                </a:solidFill>
                <a:ea typeface="+mn-ea"/>
                <a:cs typeface="+mn-cs"/>
              </a:rPr>
              <a:t>Center</a:t>
            </a:r>
            <a:r>
              <a:rPr lang="en-NZ" sz="2000" baseline="0" dirty="0">
                <a:solidFill>
                  <a:srgbClr val="000000"/>
                </a:solidFill>
                <a:ea typeface="+mn-ea"/>
                <a:cs typeface="+mn-cs"/>
              </a:rPr>
              <a:t>, USA (25 Mar-5 Apr 2019)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56DF37-05C1-48A5-A5C2-8C54D35C5800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6391275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IBSC Workshop - MPA, Singapore (5-9 Nov 2018)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E2A26E-D6D3-4D1B-BF9F-2B1E412BD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37892" name="Slide Number Placeholder 2">
            <a:extLst>
              <a:ext uri="{FF2B5EF4-FFF2-40B4-BE49-F238E27FC236}">
                <a16:creationId xmlns:a16="http://schemas.microsoft.com/office/drawing/2014/main" id="{D6015427-560A-42A5-9AD7-16353AFB6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76C543-C181-4D5C-86FE-620AFBDC2076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37893" name="Image 5" descr="IBS_final_letterhead">
            <a:extLst>
              <a:ext uri="{FF2B5EF4-FFF2-40B4-BE49-F238E27FC236}">
                <a16:creationId xmlns:a16="http://schemas.microsoft.com/office/drawing/2014/main" id="{ED80D3A6-2C22-4666-AE51-B4BF21E5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itle 1">
            <a:extLst>
              <a:ext uri="{FF2B5EF4-FFF2-40B4-BE49-F238E27FC236}">
                <a16:creationId xmlns:a16="http://schemas.microsoft.com/office/drawing/2014/main" id="{6C84F6B9-8EF2-48E9-8770-5F08FEFA28FF}"/>
              </a:ext>
            </a:extLst>
          </p:cNvPr>
          <p:cNvSpPr txBox="1">
            <a:spLocks/>
          </p:cNvSpPr>
          <p:nvPr/>
        </p:nvSpPr>
        <p:spPr bwMode="auto">
          <a:xfrm>
            <a:off x="206375" y="1042988"/>
            <a:ext cx="7426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Intersessional reviews, Guidelines and FAQs</a:t>
            </a:r>
          </a:p>
        </p:txBody>
      </p:sp>
      <p:pic>
        <p:nvPicPr>
          <p:cNvPr id="37895" name="Picture 2" descr="D:\IBSC41-5 Workshop Singapore Nov 2018\IBSC Singapore Workshop Nov 2018.jpg">
            <a:extLst>
              <a:ext uri="{FF2B5EF4-FFF2-40B4-BE49-F238E27FC236}">
                <a16:creationId xmlns:a16="http://schemas.microsoft.com/office/drawing/2014/main" id="{FF6C5CE8-0F97-426A-B350-F051B0B3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63713"/>
            <a:ext cx="85693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DEB371-4145-4CD5-BFF9-C9664CC5E1A1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New Standards Framework Published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817A27-094E-4B7E-ABD6-E6A2C785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39940" name="Slide Number Placeholder 2">
            <a:extLst>
              <a:ext uri="{FF2B5EF4-FFF2-40B4-BE49-F238E27FC236}">
                <a16:creationId xmlns:a16="http://schemas.microsoft.com/office/drawing/2014/main" id="{842031F1-40E0-4B4F-9972-C4559E833D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847669-C4A0-4129-843A-9BED6F3C304B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39941" name="Image 5" descr="IBS_final_letterhead">
            <a:extLst>
              <a:ext uri="{FF2B5EF4-FFF2-40B4-BE49-F238E27FC236}">
                <a16:creationId xmlns:a16="http://schemas.microsoft.com/office/drawing/2014/main" id="{C311A469-D024-4ADE-971B-8756BE35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itle 1">
            <a:extLst>
              <a:ext uri="{FF2B5EF4-FFF2-40B4-BE49-F238E27FC236}">
                <a16:creationId xmlns:a16="http://schemas.microsoft.com/office/drawing/2014/main" id="{4035D602-9D23-4B90-84AC-8B8EC247F461}"/>
              </a:ext>
            </a:extLst>
          </p:cNvPr>
          <p:cNvSpPr txBox="1">
            <a:spLocks/>
          </p:cNvSpPr>
          <p:nvPr/>
        </p:nvSpPr>
        <p:spPr bwMode="auto">
          <a:xfrm>
            <a:off x="206375" y="1042988"/>
            <a:ext cx="7426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Following decisions made at IRCC10 the following standards and guidelines were published in 2018</a:t>
            </a:r>
            <a:r>
              <a:rPr lang="en-AU" altLang="en-US" sz="1800" baseline="0"/>
              <a:t>:</a:t>
            </a:r>
            <a:endParaRPr lang="en-NZ" altLang="en-US" sz="1800" baseline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FF4020-3A9C-4A39-B112-61E722414526}"/>
              </a:ext>
            </a:extLst>
          </p:cNvPr>
          <p:cNvGraphicFramePr>
            <a:graphicFrameLocks noGrp="1"/>
          </p:cNvGraphicFramePr>
          <p:nvPr/>
        </p:nvGraphicFramePr>
        <p:xfrm>
          <a:off x="206375" y="1989138"/>
          <a:ext cx="8480425" cy="162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4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Standard</a:t>
                      </a:r>
                      <a:endParaRPr lang="en-N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13" marR="62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Ed</a:t>
                      </a:r>
                      <a:endParaRPr lang="en-N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13" marR="6251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7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S-5A Standards of Competence for Category "A" Hydrographic Surveyors</a:t>
                      </a:r>
                      <a:endParaRPr lang="en-N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13" marR="6251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Ed. 1.0.2, June 2018</a:t>
                      </a:r>
                      <a:endParaRPr lang="en-N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13" marR="6251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7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S-8A Standards of Competence for Category "A" Nautical Cartographers</a:t>
                      </a:r>
                      <a:endParaRPr lang="en-N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13" marR="6251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Ed. 1.0.1, June 2018</a:t>
                      </a:r>
                      <a:endParaRPr lang="en-N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13" marR="6251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NZ" sz="1600" dirty="0">
                          <a:effectLst/>
                        </a:rPr>
                        <a:t>Guidelines for the Implementation of the Standards of Competence for Hydrographic Surveyors and Nautical Cartographers</a:t>
                      </a:r>
                      <a:endParaRPr lang="en-N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13" marR="6251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Ed 2.1.0, May 2019</a:t>
                      </a:r>
                      <a:endParaRPr lang="en-N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13" marR="6251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960" name="Title 1">
            <a:extLst>
              <a:ext uri="{FF2B5EF4-FFF2-40B4-BE49-F238E27FC236}">
                <a16:creationId xmlns:a16="http://schemas.microsoft.com/office/drawing/2014/main" id="{9C707D78-6A2B-44DB-942E-F89E536F46B1}"/>
              </a:ext>
            </a:extLst>
          </p:cNvPr>
          <p:cNvSpPr txBox="1">
            <a:spLocks/>
          </p:cNvSpPr>
          <p:nvPr/>
        </p:nvSpPr>
        <p:spPr bwMode="auto">
          <a:xfrm>
            <a:off x="252413" y="3833813"/>
            <a:ext cx="76946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This extensive update to the Guidelines includes: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-	Section 6. Professional Certification or Recognition Schemes clarified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-	Section 7.1 a single PDF digital submission only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-	Section 7.1.3 Inserted an example of a Module Schedule Table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-	Section 7.1.3 Requirement for a Timeline of the programme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-	Section 7.2.3. Inserted an example of the Practical Exercises Table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-	Section 8.1 &amp; 8.2. Clarified IBSC review and Evaluation Process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-	Section 9.3 &amp; 9.4. Requirements for Annual Report modified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aseline="0"/>
              <a:t>-	Annex A. Checklist and flow diagrams modified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72276F-C44D-42CB-8BC7-7616628AD544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IBSC42 Meeting 25 Mar-5 April 2019</a:t>
            </a:r>
          </a:p>
        </p:txBody>
      </p:sp>
      <p:sp>
        <p:nvSpPr>
          <p:cNvPr id="41987" name="Content Placeholder 3">
            <a:extLst>
              <a:ext uri="{FF2B5EF4-FFF2-40B4-BE49-F238E27FC236}">
                <a16:creationId xmlns:a16="http://schemas.microsoft.com/office/drawing/2014/main" id="{D16B5664-A4F1-455C-8ECA-82DABA1B070B}"/>
              </a:ext>
            </a:extLst>
          </p:cNvPr>
          <p:cNvSpPr txBox="1">
            <a:spLocks/>
          </p:cNvSpPr>
          <p:nvPr/>
        </p:nvSpPr>
        <p:spPr bwMode="auto">
          <a:xfrm>
            <a:off x="4167188" y="1584325"/>
            <a:ext cx="5130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NZ" altLang="en-US" sz="2800" baseline="0">
                <a:solidFill>
                  <a:srgbClr val="000000"/>
                </a:solidFill>
              </a:rPr>
              <a:t>Annual meeting - 10 days</a:t>
            </a:r>
          </a:p>
          <a:p>
            <a:pPr eaLnBrk="1" hangingPunct="1">
              <a:buFontTx/>
              <a:buChar char="•"/>
            </a:pPr>
            <a:r>
              <a:rPr lang="en-NZ" altLang="en-US" sz="2800" baseline="0">
                <a:solidFill>
                  <a:srgbClr val="000000"/>
                </a:solidFill>
              </a:rPr>
              <a:t>Hosted by University of Hawaii Marine Center, Honolulu, USA </a:t>
            </a:r>
          </a:p>
          <a:p>
            <a:pPr eaLnBrk="1" hangingPunct="1">
              <a:buFontTx/>
              <a:buChar char="•"/>
            </a:pPr>
            <a:r>
              <a:rPr lang="en-NZ" altLang="en-US" sz="2800" baseline="0">
                <a:solidFill>
                  <a:srgbClr val="000000"/>
                </a:solidFill>
              </a:rPr>
              <a:t>16 Submissions from 12 countries </a:t>
            </a:r>
            <a:r>
              <a:rPr lang="en-NZ" altLang="en-US" sz="2000" baseline="0">
                <a:solidFill>
                  <a:srgbClr val="000000"/>
                </a:solidFill>
              </a:rPr>
              <a:t>(12 Hydro, 3 Carto &amp; 1 Scheme)</a:t>
            </a:r>
          </a:p>
          <a:p>
            <a:pPr lvl="1" eaLnBrk="1" hangingPunct="1">
              <a:buFontTx/>
              <a:buChar char="–"/>
            </a:pPr>
            <a:r>
              <a:rPr lang="en-NZ" altLang="en-US" sz="2000" baseline="0">
                <a:solidFill>
                  <a:srgbClr val="000000"/>
                </a:solidFill>
              </a:rPr>
              <a:t>3xChina, 3xIndia, Malaysia, USA, UK, Argentina, Australia, Japan, Nigeria, Saudi Arabia, Spain &amp; Singapore</a:t>
            </a:r>
          </a:p>
          <a:p>
            <a:pPr eaLnBrk="1" hangingPunct="1">
              <a:buFontTx/>
              <a:buChar char="•"/>
            </a:pPr>
            <a:r>
              <a:rPr lang="en-NZ" altLang="en-US" sz="2800" baseline="0">
                <a:solidFill>
                  <a:srgbClr val="000000"/>
                </a:solidFill>
              </a:rPr>
              <a:t>3 submissions per day, 13 delegations, 13 presentations</a:t>
            </a:r>
          </a:p>
          <a:p>
            <a:pPr eaLnBrk="1" hangingPunct="1">
              <a:buFontTx/>
              <a:buChar char="•"/>
            </a:pPr>
            <a:endParaRPr lang="en-NZ" altLang="en-US" sz="2400" baseline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endParaRPr lang="en-NZ" altLang="en-US" sz="2400" baseline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endParaRPr lang="en-NZ" altLang="en-US" sz="2400" baseline="0">
              <a:solidFill>
                <a:srgbClr val="000000"/>
              </a:solidFill>
            </a:endParaRPr>
          </a:p>
          <a:p>
            <a:pPr lvl="1" eaLnBrk="1" hangingPunct="1">
              <a:buFontTx/>
              <a:buChar char="–"/>
            </a:pPr>
            <a:endParaRPr lang="en-NZ" altLang="en-US" sz="2000" baseline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endParaRPr lang="en-NZ" altLang="en-US" sz="2400" baseline="0">
              <a:solidFill>
                <a:srgbClr val="0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60685C-89C4-4BB0-9DDA-69363576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41989" name="Slide Number Placeholder 2">
            <a:extLst>
              <a:ext uri="{FF2B5EF4-FFF2-40B4-BE49-F238E27FC236}">
                <a16:creationId xmlns:a16="http://schemas.microsoft.com/office/drawing/2014/main" id="{8104E513-F603-466C-AE13-EDA37B3886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9519EA-E0E7-44FE-B872-C947F614901C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41990" name="Image 5" descr="IBS_final_letterhead">
            <a:extLst>
              <a:ext uri="{FF2B5EF4-FFF2-40B4-BE49-F238E27FC236}">
                <a16:creationId xmlns:a16="http://schemas.microsoft.com/office/drawing/2014/main" id="{955215CF-003F-4DEE-83D1-AF8C5706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91" name="Object 4">
            <a:extLst>
              <a:ext uri="{FF2B5EF4-FFF2-40B4-BE49-F238E27FC236}">
                <a16:creationId xmlns:a16="http://schemas.microsoft.com/office/drawing/2014/main" id="{17574723-54CA-441D-BD35-5621EF48D5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125" y="931863"/>
          <a:ext cx="3016250" cy="569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Acrobat Document" r:id="rId5" imgW="18356506" imgH="48813624" progId="AcroExch.Document.DC">
                  <p:embed/>
                </p:oleObj>
              </mc:Choice>
              <mc:Fallback>
                <p:oleObj name="Acrobat Document" r:id="rId5" imgW="18356506" imgH="48813624" progId="AcroExch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931863"/>
                        <a:ext cx="3016250" cy="56927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3340A2-55D4-4550-8B41-8AF1F3321E04}"/>
              </a:ext>
            </a:extLst>
          </p:cNvPr>
          <p:cNvSpPr txBox="1">
            <a:spLocks/>
          </p:cNvSpPr>
          <p:nvPr/>
        </p:nvSpPr>
        <p:spPr bwMode="auto">
          <a:xfrm>
            <a:off x="385763" y="188913"/>
            <a:ext cx="546576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C8C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CC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NZ" sz="2400" kern="0" baseline="0" dirty="0"/>
              <a:t>IBSC42 Submissions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F09BED-B565-45BA-86C1-B9378EFA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NZ" dirty="0"/>
              <a:t>IRCC11 June 2019</a:t>
            </a:r>
          </a:p>
        </p:txBody>
      </p:sp>
      <p:sp>
        <p:nvSpPr>
          <p:cNvPr id="44036" name="Slide Number Placeholder 2">
            <a:extLst>
              <a:ext uri="{FF2B5EF4-FFF2-40B4-BE49-F238E27FC236}">
                <a16:creationId xmlns:a16="http://schemas.microsoft.com/office/drawing/2014/main" id="{2230B960-3C40-4385-8F96-E13CD616D4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A9BC18-62D0-49DF-B36E-157F981B5552}" type="slidenum">
              <a:rPr lang="en-NZ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NZ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44037" name="Image 5" descr="IBS_final_letterhead">
            <a:extLst>
              <a:ext uri="{FF2B5EF4-FFF2-40B4-BE49-F238E27FC236}">
                <a16:creationId xmlns:a16="http://schemas.microsoft.com/office/drawing/2014/main" id="{E68DAA33-23F0-493B-8AA8-618BA7EF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42875"/>
            <a:ext cx="1260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itle 1">
            <a:extLst>
              <a:ext uri="{FF2B5EF4-FFF2-40B4-BE49-F238E27FC236}">
                <a16:creationId xmlns:a16="http://schemas.microsoft.com/office/drawing/2014/main" id="{998ED375-FACE-40D2-B7DC-480B8143BF80}"/>
              </a:ext>
            </a:extLst>
          </p:cNvPr>
          <p:cNvSpPr txBox="1">
            <a:spLocks/>
          </p:cNvSpPr>
          <p:nvPr/>
        </p:nvSpPr>
        <p:spPr bwMode="auto">
          <a:xfrm>
            <a:off x="206375" y="1042988"/>
            <a:ext cx="7426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aseline="0"/>
              <a:t>Sixteen (16) submissions were reviewed against the new standards.</a:t>
            </a:r>
            <a:endParaRPr lang="en-NZ" altLang="en-US" sz="1800" baseline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C25EEB8-09A7-4A80-BE60-F29BB17CDDFD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898650"/>
          <a:ext cx="7470775" cy="3262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2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 dirty="0">
                          <a:effectLst/>
                        </a:rPr>
                        <a:t>Status</a:t>
                      </a:r>
                      <a:endParaRPr lang="en-NZ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>
                          <a:effectLst/>
                        </a:rPr>
                        <a:t>N.</a:t>
                      </a:r>
                      <a:endParaRPr lang="en-NZ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>
                          <a:effectLst/>
                        </a:rPr>
                        <a:t>Standards of Competence</a:t>
                      </a:r>
                      <a:endParaRPr lang="en-NZ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 dirty="0">
                          <a:effectLst/>
                        </a:rPr>
                        <a:t>Recognized</a:t>
                      </a:r>
                      <a:endParaRPr lang="en-NZ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NZ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 dirty="0">
                          <a:effectLst/>
                        </a:rPr>
                        <a:t>2 x Hydro S-5B</a:t>
                      </a:r>
                      <a:endParaRPr lang="en-NZ" sz="1600" dirty="0">
                        <a:effectLst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30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>
                          <a:effectLst/>
                        </a:rPr>
                        <a:t>Recognized with Conditions</a:t>
                      </a:r>
                      <a:endParaRPr lang="en-NZ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NZ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x Hydro S-5A</a:t>
                      </a:r>
                      <a:endParaRPr lang="en-N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x Hydro S-5B</a:t>
                      </a:r>
                      <a:endParaRPr lang="en-N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x Carto S-8A</a:t>
                      </a:r>
                      <a:endParaRPr lang="en-N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x Carto S-8B</a:t>
                      </a:r>
                      <a:endParaRPr lang="en-N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x Scheme S-5 (A&amp;B)</a:t>
                      </a:r>
                      <a:endParaRPr lang="en-N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>
                          <a:effectLst/>
                        </a:rPr>
                        <a:t>Not recognized</a:t>
                      </a:r>
                      <a:endParaRPr lang="en-NZ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NZ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x Hydro S-5A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x Hydro S-5B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endParaRPr lang="en-NZ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NZ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NZ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228975" algn="l"/>
                        </a:tabLs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NZ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4065" name="Title 1">
            <a:extLst>
              <a:ext uri="{FF2B5EF4-FFF2-40B4-BE49-F238E27FC236}">
                <a16:creationId xmlns:a16="http://schemas.microsoft.com/office/drawing/2014/main" id="{0C3254AF-5995-4065-A85D-46120EFB428D}"/>
              </a:ext>
            </a:extLst>
          </p:cNvPr>
          <p:cNvSpPr txBox="1">
            <a:spLocks/>
          </p:cNvSpPr>
          <p:nvPr/>
        </p:nvSpPr>
        <p:spPr bwMode="auto">
          <a:xfrm>
            <a:off x="206375" y="5408613"/>
            <a:ext cx="742632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 sz="2400" baseline="0"/>
              <a:t>4 new programmes submitted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z="2400" baseline="0"/>
              <a:t>11 programmes recognized</a:t>
            </a:r>
            <a:endParaRPr lang="en-AU" altLang="en-US" sz="1800" baseline="0"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6651</TotalTime>
  <Words>874</Words>
  <Application>Microsoft Office PowerPoint</Application>
  <PresentationFormat>On-screen Show (4:3)</PresentationFormat>
  <Paragraphs>189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1_Custom Design</vt:lpstr>
      <vt:lpstr>Office Theme</vt:lpstr>
      <vt:lpstr>Acrobat Document</vt:lpstr>
      <vt:lpstr>Report of the FIG/IHO/ICA IBSC to the IHO IRCC11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Land Information New Zealand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sserfontein</dc:creator>
  <cp:lastModifiedBy>Alberto Costa Neves</cp:lastModifiedBy>
  <cp:revision>409</cp:revision>
  <cp:lastPrinted>2016-08-17T00:59:23Z</cp:lastPrinted>
  <dcterms:created xsi:type="dcterms:W3CDTF">2011-10-17T01:11:34Z</dcterms:created>
  <dcterms:modified xsi:type="dcterms:W3CDTF">2020-04-24T15:06:32Z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bjective-Id">
    <vt:lpwstr>A1187899</vt:lpwstr>
  </property>
  <property fmtid="{D5CDD505-2E9C-101B-9397-08002B2CF9AE}" pid="3" name="Objective-Title">
    <vt:lpwstr>Powerpoint External</vt:lpwstr>
  </property>
  <property fmtid="{D5CDD505-2E9C-101B-9397-08002B2CF9AE}" pid="4" name="Objective-Comment">
    <vt:lpwstr/>
  </property>
  <property fmtid="{D5CDD505-2E9C-101B-9397-08002B2CF9AE}" pid="5" name="Objective-CreationStamp">
    <vt:filetime>2012-01-23T23:22:27Z</vt:filetime>
  </property>
  <property fmtid="{D5CDD505-2E9C-101B-9397-08002B2CF9AE}" pid="6" name="Objective-IsApproved">
    <vt:bool>false</vt:bool>
  </property>
  <property fmtid="{D5CDD505-2E9C-101B-9397-08002B2CF9AE}" pid="7" name="Objective-IsPublished">
    <vt:bool>false</vt:bool>
  </property>
  <property fmtid="{D5CDD505-2E9C-101B-9397-08002B2CF9AE}" pid="8" name="Objective-DatePublished">
    <vt:lpwstr/>
  </property>
  <property fmtid="{D5CDD505-2E9C-101B-9397-08002B2CF9AE}" pid="9" name="Objective-ModificationStamp">
    <vt:filetime>2016-04-28T00:14:01Z</vt:filetime>
  </property>
  <property fmtid="{D5CDD505-2E9C-101B-9397-08002B2CF9AE}" pid="10" name="Objective-Owner">
    <vt:lpwstr>Objective Administrator</vt:lpwstr>
  </property>
  <property fmtid="{D5CDD505-2E9C-101B-9397-08002B2CF9AE}" pid="11" name="Objective-Path">
    <vt:lpwstr>LinZone Global Folder:LinZone Utilities:Templates:All Corporate Templates:</vt:lpwstr>
  </property>
  <property fmtid="{D5CDD505-2E9C-101B-9397-08002B2CF9AE}" pid="12" name="Objective-Parent">
    <vt:lpwstr>All Corporate Templates</vt:lpwstr>
  </property>
  <property fmtid="{D5CDD505-2E9C-101B-9397-08002B2CF9AE}" pid="13" name="Objective-State">
    <vt:lpwstr>Being Edited</vt:lpwstr>
  </property>
  <property fmtid="{D5CDD505-2E9C-101B-9397-08002B2CF9AE}" pid="14" name="Objective-Version">
    <vt:lpwstr>12.1</vt:lpwstr>
  </property>
  <property fmtid="{D5CDD505-2E9C-101B-9397-08002B2CF9AE}" pid="15" name="Objective-VersionNumber">
    <vt:r8>13</vt:r8>
  </property>
  <property fmtid="{D5CDD505-2E9C-101B-9397-08002B2CF9AE}" pid="16" name="Objective-VersionComment">
    <vt:lpwstr/>
  </property>
  <property fmtid="{D5CDD505-2E9C-101B-9397-08002B2CF9AE}" pid="17" name="Objective-FileNumber">
    <vt:lpwstr/>
  </property>
  <property fmtid="{D5CDD505-2E9C-101B-9397-08002B2CF9AE}" pid="18" name="Objective-Classification">
    <vt:lpwstr>[Inherited - none]</vt:lpwstr>
  </property>
  <property fmtid="{D5CDD505-2E9C-101B-9397-08002B2CF9AE}" pid="19" name="Objective-Caveats">
    <vt:lpwstr/>
  </property>
  <property fmtid="{D5CDD505-2E9C-101B-9397-08002B2CF9AE}" pid="20" name="Objective-Copy To Clipboard [system]">
    <vt:lpwstr>Copy To Clipboard</vt:lpwstr>
  </property>
  <property fmtid="{D5CDD505-2E9C-101B-9397-08002B2CF9AE}" pid="21" name="Objective-Create Hyperlink [system]">
    <vt:lpwstr>Create Hyperlink</vt:lpwstr>
  </property>
  <property fmtid="{D5CDD505-2E9C-101B-9397-08002B2CF9AE}" pid="22" name="Objective-Connect Creator [system]">
    <vt:lpwstr/>
  </property>
</Properties>
</file>